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2" r:id="rId5"/>
    <p:sldId id="260" r:id="rId6"/>
    <p:sldId id="263" r:id="rId7"/>
    <p:sldId id="264" r:id="rId8"/>
    <p:sldId id="266" r:id="rId9"/>
    <p:sldId id="259" r:id="rId10"/>
    <p:sldId id="268" r:id="rId11"/>
    <p:sldId id="267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52" y="-84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81587-A985-45EE-BEF4-A54BB70B4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4D6CB-BAC9-4F32-B796-D31FDDD040FF}" type="slidenum">
              <a:rPr lang="zh-CN" altLang="en-US" smtClean="0"/>
            </a:fld>
            <a:endParaRPr lang="zh-CN" altLang="en-US"/>
          </a:p>
        </p:txBody>
      </p:sp>
      <p:sp>
        <p:nvSpPr>
          <p:cNvPr id="7" name="GSEDS_d46a6755_8ae59353_1_7"/>
          <p:cNvSpPr txBox="1">
            <a:spLocks noChangeAspect="1"/>
          </p:cNvSpPr>
          <p:nvPr userDrawn="1"/>
        </p:nvSpPr>
        <p:spPr>
          <a:xfrm rot="18900000">
            <a:off x="632460" y="3013502"/>
            <a:ext cx="7879080" cy="830997"/>
          </a:xfrm>
          <a:prstGeom prst="rect">
            <a:avLst/>
          </a:prstGeom>
          <a:noFill/>
        </p:spPr>
        <p:txBody>
          <a:bodyPr vert="horz" wrap="none" rtlCol="0" anchor="ctr" anchorCtr="1">
            <a:spAutoFit/>
          </a:bodyPr>
          <a:lstStyle/>
          <a:p>
            <a:r>
              <a:rPr kumimoji="0" lang="en-US" altLang="zh-CN" sz="4800" b="0" i="0" u="none" normalizeH="0" smtClean="0">
                <a:solidFill>
                  <a:srgbClr val="808080">
                    <a:alpha val="3137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90175  da hua  2021-07-07</a:t>
            </a:r>
            <a:endParaRPr kumimoji="0" lang="zh-CN" altLang="en-US" sz="4800" b="0" i="0" u="none" normalizeH="0">
              <a:solidFill>
                <a:srgbClr val="808080">
                  <a:alpha val="3137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优化器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1170" y="598170"/>
            <a:ext cx="4396105" cy="6432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548640"/>
            <a:ext cx="4171315" cy="6047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281940"/>
            <a:ext cx="3845560" cy="56718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优化器</a:t>
            </a:r>
            <a:r>
              <a:rPr lang="en-US" altLang="zh-CN" b="1" dirty="0"/>
              <a:t>(Optimizer</a:t>
            </a:r>
            <a:r>
              <a:rPr lang="en-US" altLang="zh-CN" b="1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神经网络的学习的目的是找到使损失函数的值尽可能小的参数。这是</a:t>
            </a:r>
            <a:r>
              <a:rPr lang="zh-CN" altLang="en-US" sz="1800" dirty="0" smtClean="0"/>
              <a:t>寻找</a:t>
            </a:r>
            <a:r>
              <a:rPr lang="zh-CN" altLang="en-US" sz="1800" dirty="0"/>
              <a:t>最优参数的问题，解决这个问题的过程称为最优化（</a:t>
            </a:r>
            <a:r>
              <a:rPr lang="en-US" altLang="zh-CN" sz="1800" dirty="0"/>
              <a:t>optimization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r>
              <a:rPr lang="zh-CN" altLang="en-US" sz="1800" dirty="0"/>
              <a:t>优化</a:t>
            </a:r>
            <a:r>
              <a:rPr lang="zh-CN" altLang="en-US" sz="1800" dirty="0" smtClean="0"/>
              <a:t>器分类</a:t>
            </a:r>
            <a:endParaRPr lang="en-US" altLang="zh-CN" sz="1800" dirty="0" smtClean="0"/>
          </a:p>
          <a:p>
            <a:pPr lvl="1"/>
            <a:r>
              <a:rPr lang="en-US" altLang="zh-CN" sz="1400" dirty="0" smtClean="0"/>
              <a:t>GD			</a:t>
            </a:r>
            <a:r>
              <a:rPr lang="zh-CN" altLang="en-US" sz="1400" dirty="0" smtClean="0"/>
              <a:t>标准</a:t>
            </a:r>
            <a:r>
              <a:rPr lang="zh-CN" altLang="en-US" sz="1400" dirty="0"/>
              <a:t>梯度</a:t>
            </a:r>
            <a:r>
              <a:rPr lang="zh-CN" altLang="en-US" sz="1400" dirty="0" smtClean="0"/>
              <a:t>下降法</a:t>
            </a:r>
            <a:r>
              <a:rPr lang="en-US" altLang="zh-CN" sz="1400" dirty="0" smtClean="0"/>
              <a:t>(</a:t>
            </a:r>
            <a:r>
              <a:rPr lang="en-US" altLang="zh-CN" sz="1400" dirty="0"/>
              <a:t>BGD</a:t>
            </a:r>
            <a:r>
              <a:rPr lang="zh-CN" altLang="en-US" sz="1400" dirty="0" smtClean="0"/>
              <a:t>批量</a:t>
            </a:r>
            <a:r>
              <a:rPr lang="zh-CN" altLang="en-US" sz="1400" dirty="0"/>
              <a:t>梯度</a:t>
            </a:r>
            <a:r>
              <a:rPr lang="zh-CN" altLang="en-US" sz="1400" dirty="0" smtClean="0"/>
              <a:t>下降法</a:t>
            </a:r>
            <a:r>
              <a:rPr lang="en-US" altLang="zh-CN" sz="1400" dirty="0" smtClean="0"/>
              <a:t>)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SGD			</a:t>
            </a:r>
            <a:r>
              <a:rPr lang="zh-CN" altLang="en-US" sz="1400" dirty="0" smtClean="0"/>
              <a:t>随机</a:t>
            </a:r>
            <a:r>
              <a:rPr lang="zh-CN" altLang="en-US" sz="1400" dirty="0"/>
              <a:t>梯度</a:t>
            </a:r>
            <a:r>
              <a:rPr lang="zh-CN" altLang="en-US" sz="1400" dirty="0" smtClean="0"/>
              <a:t>下降法</a:t>
            </a:r>
            <a:endParaRPr lang="en-US" altLang="zh-CN" sz="1400" dirty="0" smtClean="0"/>
          </a:p>
          <a:p>
            <a:pPr lvl="1"/>
            <a:r>
              <a:rPr lang="en-US" altLang="zh-CN" sz="1400" dirty="0" err="1" smtClean="0"/>
              <a:t>Nestero</a:t>
            </a:r>
            <a:r>
              <a:rPr lang="en-US" altLang="zh-CN" sz="1400" dirty="0" smtClean="0"/>
              <a:t>			</a:t>
            </a:r>
            <a:r>
              <a:rPr lang="zh-CN" altLang="en-US" sz="1400" dirty="0" smtClean="0"/>
              <a:t>梯度加速法</a:t>
            </a:r>
            <a:endParaRPr lang="zh-CN" altLang="en-US" sz="1400" dirty="0"/>
          </a:p>
          <a:p>
            <a:pPr lvl="1"/>
            <a:r>
              <a:rPr lang="en-US" altLang="zh-CN" sz="1400" dirty="0"/>
              <a:t>Momentum </a:t>
            </a:r>
            <a:r>
              <a:rPr lang="en-US" altLang="zh-CN" sz="1400" dirty="0" smtClean="0"/>
              <a:t>SGD		</a:t>
            </a:r>
            <a:r>
              <a:rPr lang="zh-CN" altLang="en-US" sz="1400" dirty="0" smtClean="0"/>
              <a:t>动量</a:t>
            </a:r>
            <a:endParaRPr lang="en-US" altLang="zh-CN" sz="1400" dirty="0" smtClean="0"/>
          </a:p>
          <a:p>
            <a:pPr lvl="1"/>
            <a:r>
              <a:rPr lang="en-US" altLang="zh-CN" sz="1400" dirty="0" err="1" smtClean="0"/>
              <a:t>AdaGrad</a:t>
            </a:r>
            <a:r>
              <a:rPr lang="en-US" altLang="zh-CN" sz="1400" dirty="0"/>
              <a:t> (adaptive gradient</a:t>
            </a:r>
            <a:r>
              <a:rPr lang="en-US" altLang="zh-CN" sz="1400" dirty="0" smtClean="0"/>
              <a:t>)	</a:t>
            </a:r>
            <a:r>
              <a:rPr lang="zh-CN" altLang="en-US" sz="1400" dirty="0" smtClean="0"/>
              <a:t>自适应梯度下降法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Adam(</a:t>
            </a:r>
            <a:r>
              <a:rPr lang="zh-CN" altLang="en-US" sz="1400" dirty="0" smtClean="0">
                <a:sym typeface="+mn-ea"/>
              </a:rPr>
              <a:t> </a:t>
            </a:r>
            <a:r>
              <a:rPr lang="en-US" altLang="zh-CN" sz="1400" dirty="0" err="1" smtClean="0">
                <a:sym typeface="+mn-ea"/>
              </a:rPr>
              <a:t>Adapitive</a:t>
            </a:r>
            <a:r>
              <a:rPr lang="zh-CN" altLang="en-US" sz="1400" dirty="0" smtClean="0">
                <a:sym typeface="+mn-ea"/>
              </a:rPr>
              <a:t> </a:t>
            </a:r>
            <a:r>
              <a:rPr lang="en-US" altLang="zh-CN" sz="1400" dirty="0" smtClean="0">
                <a:sym typeface="+mn-ea"/>
              </a:rPr>
              <a:t>moment estimation</a:t>
            </a:r>
            <a:r>
              <a:rPr lang="en-US" altLang="zh-CN" sz="1400" dirty="0" smtClean="0"/>
              <a:t>)	</a:t>
            </a:r>
            <a:r>
              <a:rPr lang="zh-CN" altLang="en-US" sz="1400" dirty="0" smtClean="0"/>
              <a:t>自适应时刻估计法</a:t>
            </a:r>
            <a:r>
              <a:rPr lang="en-US" altLang="zh-CN" sz="1400" dirty="0" smtClean="0"/>
              <a:t>			</a:t>
            </a:r>
            <a:endParaRPr lang="en-US" altLang="zh-CN" sz="1400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zh-CN" altLang="en-US" sz="1400" b="1" dirty="0"/>
          </a:p>
          <a:p>
            <a:pPr lvl="1"/>
            <a:endParaRPr lang="en-US" altLang="zh-CN" sz="1400" b="1" dirty="0"/>
          </a:p>
          <a:p>
            <a:pPr lvl="1"/>
            <a:endParaRPr lang="zh-CN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265" y="4580890"/>
            <a:ext cx="2027555" cy="153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90" y="4599940"/>
            <a:ext cx="2120265" cy="157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0" y="4561205"/>
            <a:ext cx="2063750" cy="164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4561205"/>
            <a:ext cx="2185670" cy="161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201804261300026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480" y="2780665"/>
            <a:ext cx="2397760" cy="18561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优化器在实际过程中的效率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484630"/>
            <a:ext cx="8229600" cy="1346835"/>
          </a:xfrm>
        </p:spPr>
        <p:txBody>
          <a:bodyPr>
            <a:normAutofit fontScale="25000"/>
          </a:bodyPr>
          <a:p>
            <a:pPr marL="0" lvl="1" indent="0">
              <a:buNone/>
            </a:pPr>
            <a:r>
              <a:rPr lang="en-US" altLang="zh-CN" sz="4800" dirty="0" smtClean="0">
                <a:sym typeface="+mn-ea"/>
              </a:rPr>
              <a:t>GD		</a:t>
            </a:r>
            <a:r>
              <a:rPr lang="zh-CN" altLang="en-US" sz="4800" dirty="0" smtClean="0">
                <a:sym typeface="+mn-ea"/>
              </a:rPr>
              <a:t>标准</a:t>
            </a:r>
            <a:r>
              <a:rPr lang="zh-CN" altLang="en-US" sz="4800" dirty="0">
                <a:sym typeface="+mn-ea"/>
              </a:rPr>
              <a:t>梯度</a:t>
            </a:r>
            <a:r>
              <a:rPr lang="zh-CN" altLang="en-US" sz="4800" dirty="0" smtClean="0">
                <a:sym typeface="+mn-ea"/>
              </a:rPr>
              <a:t>下降法</a:t>
            </a:r>
            <a:r>
              <a:rPr lang="en-US" altLang="zh-CN" sz="4800" dirty="0" smtClean="0">
                <a:sym typeface="+mn-ea"/>
              </a:rPr>
              <a:t>(</a:t>
            </a:r>
            <a:r>
              <a:rPr lang="en-US" altLang="zh-CN" sz="4800" dirty="0">
                <a:sym typeface="+mn-ea"/>
              </a:rPr>
              <a:t>BGD</a:t>
            </a:r>
            <a:r>
              <a:rPr lang="zh-CN" altLang="en-US" sz="4800" dirty="0" smtClean="0">
                <a:sym typeface="+mn-ea"/>
              </a:rPr>
              <a:t>批量</a:t>
            </a:r>
            <a:r>
              <a:rPr lang="zh-CN" altLang="en-US" sz="4800" dirty="0">
                <a:sym typeface="+mn-ea"/>
              </a:rPr>
              <a:t>梯度</a:t>
            </a:r>
            <a:r>
              <a:rPr lang="zh-CN" altLang="en-US" sz="4800" dirty="0" smtClean="0">
                <a:sym typeface="+mn-ea"/>
              </a:rPr>
              <a:t>下降法</a:t>
            </a:r>
            <a:r>
              <a:rPr lang="en-US" altLang="zh-CN" sz="4800" dirty="0" smtClean="0">
                <a:sym typeface="+mn-ea"/>
              </a:rPr>
              <a:t>)</a:t>
            </a:r>
            <a:endParaRPr lang="en-US" altLang="zh-CN" sz="4800" dirty="0" smtClean="0"/>
          </a:p>
          <a:p>
            <a:pPr marL="0" indent="0">
              <a:buNone/>
            </a:pPr>
            <a:r>
              <a:rPr lang="en-US" altLang="zh-CN" sz="4800" dirty="0" smtClean="0">
                <a:sym typeface="+mn-ea"/>
              </a:rPr>
              <a:t>SGD		</a:t>
            </a:r>
            <a:r>
              <a:rPr lang="zh-CN" altLang="en-US" sz="4800" dirty="0" smtClean="0">
                <a:sym typeface="+mn-ea"/>
              </a:rPr>
              <a:t>随机</a:t>
            </a:r>
            <a:r>
              <a:rPr lang="zh-CN" altLang="en-US" sz="4800" dirty="0">
                <a:sym typeface="+mn-ea"/>
              </a:rPr>
              <a:t>梯度</a:t>
            </a:r>
            <a:r>
              <a:rPr lang="zh-CN" altLang="en-US" sz="4800" dirty="0" smtClean="0">
                <a:sym typeface="+mn-ea"/>
              </a:rPr>
              <a:t>下降法</a:t>
            </a:r>
            <a:endParaRPr lang="zh-CN" altLang="en-US" sz="4800" dirty="0" smtClean="0">
              <a:sym typeface="+mn-ea"/>
            </a:endParaRPr>
          </a:p>
          <a:p>
            <a:pPr marL="0" lvl="1" indent="0">
              <a:buNone/>
            </a:pPr>
            <a:r>
              <a:rPr lang="en-US" altLang="zh-CN" sz="4800" dirty="0" err="1" smtClean="0">
                <a:sym typeface="+mn-ea"/>
              </a:rPr>
              <a:t>Nestero</a:t>
            </a:r>
            <a:r>
              <a:rPr lang="en-US" altLang="zh-CN" sz="4800" dirty="0" smtClean="0">
                <a:sym typeface="+mn-ea"/>
              </a:rPr>
              <a:t>		</a:t>
            </a:r>
            <a:r>
              <a:rPr lang="zh-CN" altLang="en-US" sz="4800" dirty="0" smtClean="0">
                <a:sym typeface="+mn-ea"/>
              </a:rPr>
              <a:t>梯度加速法</a:t>
            </a:r>
            <a:endParaRPr lang="zh-CN" altLang="en-US" sz="4800" dirty="0"/>
          </a:p>
          <a:p>
            <a:pPr marL="0" lvl="1" indent="0">
              <a:buNone/>
            </a:pPr>
            <a:r>
              <a:rPr lang="en-US" altLang="zh-CN" sz="4800" dirty="0">
                <a:sym typeface="+mn-ea"/>
              </a:rPr>
              <a:t>Momentum </a:t>
            </a:r>
            <a:r>
              <a:rPr lang="en-US" altLang="zh-CN" sz="4800" dirty="0" smtClean="0">
                <a:sym typeface="+mn-ea"/>
              </a:rPr>
              <a:t>SGD	</a:t>
            </a:r>
            <a:r>
              <a:rPr lang="zh-CN" altLang="en-US" sz="4800" dirty="0" smtClean="0">
                <a:sym typeface="+mn-ea"/>
              </a:rPr>
              <a:t>动量</a:t>
            </a:r>
            <a:endParaRPr lang="zh-CN" altLang="en-US" sz="4800" dirty="0" smtClean="0">
              <a:sym typeface="+mn-ea"/>
            </a:endParaRPr>
          </a:p>
          <a:p>
            <a:pPr marL="0" lvl="1" indent="0">
              <a:buNone/>
            </a:pPr>
            <a:r>
              <a:rPr lang="en-US" altLang="zh-CN" sz="4800" dirty="0" smtClean="0">
                <a:sym typeface="+mn-ea"/>
              </a:rPr>
              <a:t>Adam		</a:t>
            </a:r>
            <a:r>
              <a:rPr lang="zh-CN" altLang="zh-CN" sz="4800" dirty="0" smtClean="0">
                <a:sym typeface="+mn-ea"/>
              </a:rPr>
              <a:t>自适应时刻估计法</a:t>
            </a:r>
            <a:endParaRPr lang="en-US" altLang="zh-CN" sz="4800" dirty="0" smtClean="0"/>
          </a:p>
          <a:p>
            <a:pPr marL="0" indent="0">
              <a:buNone/>
            </a:pPr>
            <a:r>
              <a:rPr lang="en-US" altLang="zh-CN" sz="4800" dirty="0" err="1" smtClean="0">
                <a:sym typeface="+mn-ea"/>
              </a:rPr>
              <a:t>AdaGrad</a:t>
            </a:r>
            <a:r>
              <a:rPr lang="en-US" altLang="zh-CN" sz="4800" dirty="0" smtClean="0">
                <a:sym typeface="+mn-ea"/>
              </a:rPr>
              <a:t>		</a:t>
            </a:r>
            <a:r>
              <a:rPr lang="zh-CN" altLang="en-US" sz="4800" dirty="0" smtClean="0">
                <a:sym typeface="+mn-ea"/>
              </a:rPr>
              <a:t>自适应梯度下降法</a:t>
            </a:r>
            <a:endParaRPr lang="zh-CN" altLang="en-US" sz="4800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sz="1800" dirty="0" smtClean="0">
                <a:sym typeface="+mn-ea"/>
              </a:rPr>
              <a:t>		</a:t>
            </a:r>
            <a:endParaRPr lang="en-US" altLang="zh-CN" sz="1800" dirty="0"/>
          </a:p>
          <a:p>
            <a:pPr lvl="1"/>
            <a:endParaRPr lang="en-US" altLang="zh-CN" sz="1800" b="1" dirty="0"/>
          </a:p>
          <a:p>
            <a:endParaRPr lang="zh-CN" altLang="en-US" sz="1800"/>
          </a:p>
          <a:p>
            <a:endParaRPr lang="zh-CN" altLang="en-US" sz="1800"/>
          </a:p>
        </p:txBody>
      </p:sp>
      <p:pic>
        <p:nvPicPr>
          <p:cNvPr id="6" name="图片 5" descr="201804261300026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7810" y="2903220"/>
            <a:ext cx="4561840" cy="3531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SGD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80160"/>
                <a:ext cx="3322955" cy="4846320"/>
              </a:xfrm>
            </p:spPr>
            <p:txBody>
              <a:bodyPr/>
              <a:lstStyle/>
              <a:p>
                <a:r>
                  <a:rPr lang="zh-CN" altLang="en-US" sz="2000" dirty="0" smtClean="0"/>
                  <a:t>随机梯度下降</a:t>
                </a:r>
                <a:r>
                  <a:rPr lang="en-US" altLang="zh-CN" sz="2000" dirty="0" smtClean="0"/>
                  <a:t> </a:t>
                </a:r>
                <a:endParaRPr lang="en-US" altLang="zh-CN" sz="2000" dirty="0" smtClean="0"/>
              </a:p>
              <a:p>
                <a:r>
                  <a:rPr lang="en-US" altLang="zh-CN" sz="1600" dirty="0" smtClean="0"/>
                  <a:t>这里把需要更新的权重参数记为W，把损失函数关于W的梯度记为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altLang="zh-CN" sz="1600" dirty="0" smtClean="0"/>
                  <a:t> </a:t>
                </a:r>
                <a:endParaRPr lang="en-US" altLang="zh-CN" sz="1600" dirty="0" smtClean="0"/>
              </a:p>
              <a:p>
                <a:r>
                  <a:rPr lang="en-US" altLang="zh-CN" sz="1600" dirty="0" smtClean="0"/>
                  <a:t> η 表示学习率，实际上会取0.01 或0.001 这些事先决定好的</a:t>
                </a:r>
                <a:endParaRPr lang="en-US" altLang="zh-CN" sz="1600" dirty="0" smtClean="0"/>
              </a:p>
              <a:p>
                <a:r>
                  <a:rPr lang="en-US" altLang="zh-CN" sz="1600" dirty="0" smtClean="0"/>
                  <a:t>SGD</a:t>
                </a:r>
                <a:r>
                  <a:rPr lang="zh-CN" altLang="en-US" sz="1600" dirty="0" smtClean="0"/>
                  <a:t>是朝着梯度的方向前进一定的距离</a:t>
                </a:r>
                <a:endParaRPr lang="zh-CN" altLang="en-US" sz="1600" dirty="0" smtClean="0"/>
              </a:p>
              <a:p>
                <a:endParaRPr lang="zh-CN" altLang="en-US" sz="1600" dirty="0" smtClean="0"/>
              </a:p>
              <a:p>
                <a:r>
                  <a:rPr lang="zh-CN" altLang="en-US" sz="1600" dirty="0" smtClean="0"/>
                  <a:t>若有公式</a:t>
                </a:r>
                <a14:m>
                  <m:oMath xmlns:m="http://schemas.openxmlformats.org/officeDocument/2006/math">
                    <m:r>
                      <a:rPr lang="en-US" altLang="zh-CN" sz="1600" dirty="0" smtClean="0"/>
                      <m:t> </m:t>
                    </m:r>
                    <m:r>
                      <m:rPr>
                        <m:sty m:val="p"/>
                      </m:rPr>
                      <a:rPr lang="en-US" altLang="zh-CN" sz="1600" dirty="0" smtClean="0"/>
                      <m:t>f</m:t>
                    </m:r>
                    <m:r>
                      <a:rPr lang="en-US" altLang="zh-CN" sz="1600" dirty="0" smtClean="0"/>
                      <m:t>(</m:t>
                    </m:r>
                    <m:r>
                      <m:rPr>
                        <m:sty m:val="p"/>
                      </m:rPr>
                      <a:rPr lang="en-US" altLang="zh-CN" sz="1600" dirty="0" smtClean="0"/>
                      <m:t>x</m:t>
                    </m:r>
                    <m:r>
                      <a:rPr lang="en-US" altLang="zh-CN" sz="1600" dirty="0" smtClean="0"/>
                      <m:t> ,</m:t>
                    </m:r>
                    <m:r>
                      <m:rPr>
                        <m:sty m:val="p"/>
                      </m:rPr>
                      <a:rPr lang="en-US" altLang="zh-CN" sz="1600" dirty="0" smtClean="0"/>
                      <m:t>y</m:t>
                    </m:r>
                    <m:r>
                      <a:rPr lang="en-US" altLang="zh-CN" sz="1600" dirty="0" smtClean="0"/>
                      <m:t>) =</m:t>
                    </m:r>
                    <m:f>
                      <m:fPr>
                        <m:ctrlP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20</m:t>
                        </m:r>
                      </m:den>
                    </m:f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 dirty="0" smtClean="0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endParaRPr lang="en-US" altLang="zh-CN" sz="1600" i="1" dirty="0" smtClean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1600" i="1" dirty="0" smtClean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1600" i="1" dirty="0" smtClean="0">
                    <a:latin typeface="Cambria Math" panose="02040503050406030204" charset="0"/>
                    <a:cs typeface="Cambria Math" panose="02040503050406030204" charset="0"/>
                  </a:rPr>
                  <a:t>函数的梯度俯视图</a:t>
                </a:r>
                <a:endParaRPr lang="zh-CN" altLang="en-US" sz="1600" i="1" dirty="0" smtClean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1600" i="1" dirty="0" smtClean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1600" i="1" dirty="0" smtClean="0">
                    <a:latin typeface="Cambria Math" panose="02040503050406030204" charset="0"/>
                    <a:cs typeface="Cambria Math" panose="02040503050406030204" charset="0"/>
                  </a:rPr>
                  <a:t>SGD</a:t>
                </a:r>
                <a:r>
                  <a:rPr lang="zh-CN" altLang="en-US" sz="1600" i="1" dirty="0" smtClean="0">
                    <a:latin typeface="Cambria Math" panose="02040503050406030204" charset="0"/>
                    <a:cs typeface="Cambria Math" panose="02040503050406030204" charset="0"/>
                  </a:rPr>
                  <a:t>的最优化路径图</a:t>
                </a:r>
                <a:endParaRPr lang="en-US" altLang="zh-CN" sz="1600" i="1" dirty="0" smtClean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16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80160"/>
                <a:ext cx="3322955" cy="484632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507926" y="1556639"/>
                <a:ext cx="2016125" cy="6127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𝑊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←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𝑊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dirty="0" smtClean="0">
                          <a:sym typeface="+mn-ea"/>
                        </a:rPr>
                        <m:t>η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926" y="1556639"/>
                <a:ext cx="2016125" cy="612775"/>
              </a:xfrm>
              <a:prstGeom prst="rect">
                <a:avLst/>
              </a:prstGeom>
              <a:blipFill rotWithShape="1">
                <a:blip r:embed="rId2"/>
                <a:stretch>
                  <a:fillRect l="-28" t="-41" r="28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7595870" y="1916430"/>
            <a:ext cx="121348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400" dirty="0" smtClean="0">
                <a:sym typeface="+mn-ea"/>
              </a:rPr>
              <a:t>η  Learing rate</a:t>
            </a:r>
            <a:endParaRPr lang="en-US" altLang="zh-CN" sz="1400" dirty="0" smtClean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55" y="3933190"/>
            <a:ext cx="3912870" cy="14331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589270"/>
            <a:ext cx="1438910" cy="10407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125" y="5438775"/>
            <a:ext cx="1873885" cy="1341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Momentum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828415" cy="452628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 sz="1800"/>
                  <a:t>Momentum是“动量”的意思，和物理有关</a:t>
                </a:r>
                <a:endParaRPr lang="zh-CN" altLang="en-US" sz="1800"/>
              </a:p>
              <a:p>
                <a:pPr marL="0" indent="0">
                  <a:buNone/>
                </a:pPr>
                <a:endParaRPr lang="zh-CN" altLang="en-US" sz="1800"/>
              </a:p>
              <a:p>
                <a:r>
                  <a:rPr lang="zh-CN" altLang="en-US" sz="1600"/>
                  <a:t>初始化时，</a:t>
                </a:r>
                <a:r>
                  <a:rPr lang="en-US" altLang="zh-CN" sz="1600"/>
                  <a:t>v </a:t>
                </a:r>
                <a:r>
                  <a:rPr lang="zh-CN" altLang="en-US" sz="1600"/>
                  <a:t>为</a:t>
                </a:r>
                <a:r>
                  <a:rPr lang="en-US" altLang="zh-CN" sz="1600"/>
                  <a:t> null</a:t>
                </a:r>
                <a:r>
                  <a:rPr lang="zh-CN" altLang="en-US" sz="1600"/>
                  <a:t>，第一步求导后得出速度，更新速度的</a:t>
                </a:r>
                <a:r>
                  <a:rPr lang="en-US" altLang="zh-CN" sz="16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 smtClean="0">
                        <a:latin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1600" dirty="0" smtClean="0">
                        <a:latin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zh-CN" sz="1600" dirty="0" smtClean="0">
                        <a:latin typeface="Cambria Math" panose="02040503050406030204" charset="0"/>
                        <a:sym typeface="+mn-ea"/>
                      </a:rPr>
                      <m:t>𝜂</m:t>
                    </m:r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endParaRPr lang="en-US" altLang="zh-CN" sz="16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en-US" altLang="zh-CN" sz="1600"/>
                  <a:t> </a:t>
                </a:r>
                <a:r>
                  <a:rPr lang="zh-CN" altLang="zh-CN" sz="1600"/>
                  <a:t>可以理解为阻力，初始化时可以设定为</a:t>
                </a:r>
                <a:r>
                  <a:rPr lang="en-US" altLang="zh-CN" sz="1600"/>
                  <a:t> 0.9</a:t>
                </a:r>
                <a:endParaRPr lang="zh-CN" altLang="en-US" sz="1600"/>
              </a:p>
              <a:p>
                <a:endParaRPr lang="zh-CN" altLang="en-US" sz="16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828415" cy="45262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156261" y="1484884"/>
                <a:ext cx="2333625" cy="6127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altLang="zh-CN" dirty="0" smtClean="0">
                          <a:latin typeface="Cambria Math" panose="02040503050406030204" charset="0"/>
                          <a:sym typeface="+mn-ea"/>
                        </a:rPr>
                        <m:t>𝜂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261" y="1484884"/>
                <a:ext cx="2333625" cy="612775"/>
              </a:xfrm>
              <a:prstGeom prst="rect">
                <a:avLst/>
              </a:prstGeom>
              <a:blipFill rotWithShape="1">
                <a:blip r:embed="rId2"/>
                <a:stretch>
                  <a:fillRect l="-24" t="-41" r="24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556946" y="2349119"/>
                <a:ext cx="153225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𝑊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𝑊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𝑉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946" y="2349119"/>
                <a:ext cx="153225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37" t="-69" r="37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00755"/>
            <a:ext cx="4464050" cy="3042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5949315"/>
            <a:ext cx="1008380" cy="489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err="1" smtClean="0">
                <a:sym typeface="+mn-ea"/>
              </a:rPr>
              <a:t>Nestero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3575" y="1772920"/>
            <a:ext cx="5367655" cy="452628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457200" y="1600200"/>
            <a:ext cx="2030730" cy="2986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2400" dirty="0" smtClean="0">
                <a:sym typeface="+mn-ea"/>
              </a:rPr>
              <a:t>可以理解为一辆下山的车，车上有个驾驶员，驾驶员会看到当前车辆前方的路是否到了最低端，如果到了最低端就不会在加速行驶；</a:t>
            </a:r>
            <a:endParaRPr lang="zh-CN" altLang="zh-CN" sz="2400" dirty="0" smtClean="0">
              <a:sym typeface="+mn-ea"/>
            </a:endParaRPr>
          </a:p>
          <a:p>
            <a:pPr marL="0" indent="0">
              <a:buNone/>
            </a:pPr>
            <a:r>
              <a:rPr lang="zh-CN" altLang="zh-CN" sz="2400" dirty="0" smtClean="0">
                <a:sym typeface="+mn-ea"/>
              </a:rPr>
              <a:t>所以就有了使用预测下一个点的梯度</a:t>
            </a:r>
            <a:r>
              <a:rPr lang="en-US" altLang="zh-CN" sz="2400" dirty="0" smtClean="0">
                <a:sym typeface="+mn-ea"/>
              </a:rPr>
              <a:t>(grad)</a:t>
            </a:r>
            <a:r>
              <a:rPr lang="zh-CN" altLang="en-US" sz="2400" dirty="0" smtClean="0">
                <a:sym typeface="+mn-ea"/>
              </a:rPr>
              <a:t>来调整当前下山的速度</a:t>
            </a:r>
            <a:endParaRPr lang="zh-CN" altLang="zh-CN" sz="2400" dirty="0" smtClean="0">
              <a:sym typeface="+mn-ea"/>
            </a:endParaRPr>
          </a:p>
          <a:p>
            <a:pPr marL="0" indent="0">
              <a:buNone/>
            </a:pPr>
            <a:endParaRPr lang="zh-CN" altLang="zh-CN" sz="2400" dirty="0" smtClean="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AdaGrad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271520" cy="4526280"/>
              </a:xfrm>
            </p:spPr>
            <p:txBody>
              <a:bodyPr/>
              <a:p>
                <a:r>
                  <a:rPr lang="zh-CN" altLang="en-US" sz="2400" dirty="0" smtClean="0">
                    <a:sym typeface="+mn-ea"/>
                  </a:rPr>
                  <a:t>自适应梯度下降法</a:t>
                </a:r>
                <a:endParaRPr lang="zh-CN" altLang="en-US" sz="2400" dirty="0" smtClean="0">
                  <a:sym typeface="+mn-ea"/>
                </a:endParaRPr>
              </a:p>
              <a:p>
                <a:r>
                  <a:rPr lang="zh-CN" altLang="en-US" sz="1600" dirty="0" smtClean="0">
                    <a:sym typeface="+mn-ea"/>
                  </a:rPr>
                  <a:t>学习率衰减（learning rate</a:t>
                </a:r>
                <a:r>
                  <a:rPr lang="en-US" altLang="zh-CN" sz="1600" dirty="0" smtClean="0">
                    <a:sym typeface="+mn-ea"/>
                  </a:rPr>
                  <a:t> </a:t>
                </a:r>
                <a:r>
                  <a:rPr lang="zh-CN" altLang="en-US" sz="1600" dirty="0" smtClean="0">
                    <a:sym typeface="+mn-ea"/>
                  </a:rPr>
                  <a:t>decay）的方法，即随着学习的进行，使学习率逐渐减小</a:t>
                </a:r>
                <a:endParaRPr lang="zh-CN" altLang="en-US" sz="1600" dirty="0" smtClean="0">
                  <a:sym typeface="+mn-ea"/>
                </a:endParaRPr>
              </a:p>
              <a:p>
                <a:endParaRPr lang="zh-CN" altLang="en-US" sz="1600" dirty="0" smtClean="0">
                  <a:sym typeface="+mn-ea"/>
                </a:endParaRPr>
              </a:p>
              <a:p>
                <a:r>
                  <a:rPr lang="en-US" altLang="zh-CN" sz="1600" dirty="0" smtClean="0">
                    <a:sym typeface="+mn-ea"/>
                  </a:rPr>
                  <a:t>h 它保</a:t>
                </a:r>
                <a:r>
                  <a:rPr lang="zh-CN" altLang="en-US" sz="1600" dirty="0" smtClean="0">
                    <a:sym typeface="+mn-ea"/>
                  </a:rPr>
                  <a:t>存了以前的所有梯度值的平方和，然后，在更新参数时，通过乘以</a:t>
                </a:r>
                <a:r>
                  <a:rPr lang="en-US" altLang="zh-CN" sz="1600" dirty="0" smtClean="0">
                    <a:sym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1600" i="1" dirty="0" smtClean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 dirty="0" smtClean="0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ℎ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1600" dirty="0" smtClean="0">
                    <a:sym typeface="+mn-ea"/>
                  </a:rPr>
                  <a:t> </a:t>
                </a:r>
                <a:r>
                  <a:rPr lang="zh-CN" altLang="en-US" sz="1600" dirty="0" smtClean="0">
                    <a:sym typeface="+mn-ea"/>
                  </a:rPr>
                  <a:t>，</a:t>
                </a:r>
                <a:r>
                  <a:rPr lang="en-US" altLang="zh-CN" sz="1600" dirty="0" smtClean="0">
                    <a:sym typeface="+mn-ea"/>
                  </a:rPr>
                  <a:t> 就可以调整学习的尺度</a:t>
                </a:r>
                <a:r>
                  <a:rPr lang="zh-CN" altLang="en-US" sz="1600" dirty="0" smtClean="0">
                    <a:sym typeface="+mn-ea"/>
                  </a:rPr>
                  <a:t>。参数的元素中变动较大（被大幅更新）的元素的学习率将变小。也就是说，</a:t>
                </a:r>
                <a:r>
                  <a:rPr lang="zh-CN" altLang="en-US" sz="1600" dirty="0" smtClean="0">
                    <a:sym typeface="+mn-ea"/>
                  </a:rPr>
                  <a:t>可以按参数的元素进行学习率衰减，使变动大的参数的学习率逐渐减小</a:t>
                </a:r>
                <a:endParaRPr lang="zh-CN" altLang="en-US" sz="1600" dirty="0" smtClean="0">
                  <a:sym typeface="+mn-ea"/>
                </a:endParaRPr>
              </a:p>
              <a:p>
                <a:endParaRPr lang="zh-CN" altLang="en-US" sz="1600" dirty="0" smtClean="0"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271520" cy="4526280"/>
              </a:xfrm>
              <a:blipFill rotWithShape="1">
                <a:blip r:embed="rId1"/>
                <a:stretch>
                  <a:fillRect r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363781" y="1700784"/>
                <a:ext cx="3269615" cy="6127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81" y="1700784"/>
                <a:ext cx="3269615" cy="612775"/>
              </a:xfrm>
              <a:prstGeom prst="rect">
                <a:avLst/>
              </a:prstGeom>
              <a:blipFill rotWithShape="1">
                <a:blip r:embed="rId2"/>
                <a:stretch>
                  <a:fillRect l="-17" t="-41" r="17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436171" y="2596134"/>
                <a:ext cx="3070860" cy="6648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dirty="0" smtClean="0">
                          <a:latin typeface="Cambria Math" panose="02040503050406030204" charset="0"/>
                          <a:sym typeface="+mn-ea"/>
                        </a:rPr>
                        <m:t>𝜂</m:t>
                      </m:r>
                      <m:r>
                        <a:rPr lang="en-US" altLang="zh-CN" dirty="0" smtClean="0">
                          <a:latin typeface="Cambria Math" panose="02040503050406030204" charset="0"/>
                          <a:sym typeface="+mn-ea"/>
                        </a:rPr>
                        <m:t> 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i="1" dirty="0" smtClean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dirty="0" smtClean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dirty="0" smtClean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ℎ</m:t>
                              </m:r>
                            </m:e>
                          </m:rad>
                        </m:den>
                      </m:f>
                      <m:r>
                        <a:rPr lang="en-US" altLang="zh-CN" i="1" dirty="0" smtClean="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171" y="2596134"/>
                <a:ext cx="3070860" cy="664845"/>
              </a:xfrm>
              <a:prstGeom prst="rect">
                <a:avLst/>
              </a:prstGeom>
              <a:blipFill rotWithShape="1">
                <a:blip r:embed="rId3"/>
                <a:stretch>
                  <a:fillRect l="-19" t="-38" r="19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313930" y="5949315"/>
            <a:ext cx="734695" cy="353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35" y="3543300"/>
            <a:ext cx="2715260" cy="19570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370" y="5949315"/>
            <a:ext cx="535940" cy="8242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740650" y="2276475"/>
                <a:ext cx="1356360" cy="38862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den>
                    </m:f>
                    <m:r>
                      <a:rPr lang="en-US" altLang="zh-CN" sz="800" i="1">
                        <a:latin typeface="Cambria Math" panose="02040503050406030204" charset="0"/>
                        <a:cs typeface="Cambria Math" panose="02040503050406030204" charset="0"/>
                      </a:rPr>
                      <m:t> × </m:t>
                    </m:r>
                    <m:f>
                      <m:fPr>
                        <m:ctrlP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altLang="zh-CN" sz="8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sz="800">
                    <a:latin typeface="Cambria Math" panose="02040503050406030204" charset="0"/>
                    <a:cs typeface="Cambria Math" panose="02040503050406030204" charset="0"/>
                  </a:rPr>
                  <a:t>个元素的平方</a:t>
                </a:r>
                <a:endParaRPr lang="zh-CN" altLang="en-US" sz="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800">
                    <a:latin typeface="Cambria Math" panose="02040503050406030204" charset="0"/>
                    <a:cs typeface="Cambria Math" panose="02040503050406030204" charset="0"/>
                  </a:rPr>
                  <a:t>h</a:t>
                </a:r>
                <a:r>
                  <a:rPr lang="zh-CN" altLang="en-US" sz="800">
                    <a:latin typeface="Cambria Math" panose="02040503050406030204" charset="0"/>
                    <a:cs typeface="Cambria Math" panose="02040503050406030204" charset="0"/>
                  </a:rPr>
                  <a:t>是以前所有梯度的平方和</a:t>
                </a:r>
                <a:endParaRPr lang="zh-CN" altLang="en-US" sz="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650" y="2276475"/>
                <a:ext cx="1356360" cy="3886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38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Momentum + Adagrad + RMSProp的结合。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045" y="3500755"/>
            <a:ext cx="378333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000" y="2275205"/>
            <a:ext cx="2540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Adam的一些优点包括：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相对较低的内存要求（虽然高于梯度下降和梯度下降与动量）</a:t>
            </a:r>
            <a:endParaRPr lang="zh-CN" altLang="en-US"/>
          </a:p>
          <a:p>
            <a:r>
              <a:rPr lang="zh-CN" altLang="en-US"/>
              <a:t>即使很少调整超参数（α除外）通常也能很好地工作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WPS 演示</Application>
  <PresentationFormat>全屏显示(4:3)</PresentationFormat>
  <Paragraphs>72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微软雅黑</vt:lpstr>
      <vt:lpstr>Arial Unicode MS</vt:lpstr>
      <vt:lpstr>Office 主题​​</vt:lpstr>
      <vt:lpstr>优化器</vt:lpstr>
      <vt:lpstr>优化器(Optimizer)</vt:lpstr>
      <vt:lpstr>优化器在实际过程中的效率</vt:lpstr>
      <vt:lpstr>SGD</vt:lpstr>
      <vt:lpstr>Momentum</vt:lpstr>
      <vt:lpstr>Nestero</vt:lpstr>
      <vt:lpstr>AdaGrad</vt:lpstr>
      <vt:lpstr>Adam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优化器</dc:title>
  <dc:creator>ctxtest01</dc:creator>
  <cp:lastModifiedBy>90243</cp:lastModifiedBy>
  <cp:revision>26</cp:revision>
  <dcterms:created xsi:type="dcterms:W3CDTF">2021-07-07T09:14:00Z</dcterms:created>
  <dcterms:modified xsi:type="dcterms:W3CDTF">2021-07-14T12:55:24Z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SEDS_TWMT">
    <vt:lpwstr>d46a6755_b77b54e0_8ae593530c2fab223543027b5996fe0a1423b965c80d7a644f7fb04456f99e38</vt:lpwstr>
  </property>
  <property fmtid="{D5CDD505-2E9C-101B-9397-08002B2CF9AE}" pid="3" name="GSEDS_HWMT_d46a6755">
    <vt:lpwstr>f2459737_mFV3wz84JSk2OcpOmHv4p52cJHQ=_8QYrr2J+YT02P91KkHb8rQYP9QucAPShVA70uFBcJIFgGqSYqyyVAoLbAu62kl/nTUrpcnExOZhEy+R63uEGey8Dfg==_08cf1ab9</vt:lpwstr>
  </property>
  <property fmtid="{D5CDD505-2E9C-101B-9397-08002B2CF9AE}" pid="4" name="ICV">
    <vt:lpwstr>473117C1D9E7488C9859B5C3FB3CB40C</vt:lpwstr>
  </property>
  <property fmtid="{D5CDD505-2E9C-101B-9397-08002B2CF9AE}" pid="5" name="KSOProductBuildVer">
    <vt:lpwstr>2052-11.1.0.10314</vt:lpwstr>
  </property>
</Properties>
</file>